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>
            <p:ph idx="2" type="sldImg"/>
          </p:nvPr>
        </p:nvSpPr>
        <p:spPr>
          <a:xfrm>
            <a:off x="1371600" y="763587"/>
            <a:ext cx="5019675" cy="37623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x="0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4398962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2" type="sldNum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2" name="Shape 122"/>
          <p:cNvSpPr txBox="1"/>
          <p:nvPr/>
        </p:nvSpPr>
        <p:spPr>
          <a:xfrm>
            <a:off x="4398962" y="9555163"/>
            <a:ext cx="3365499" cy="4952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3" name="Shape 123"/>
          <p:cNvSpPr txBox="1"/>
          <p:nvPr/>
        </p:nvSpPr>
        <p:spPr>
          <a:xfrm>
            <a:off x="4398962" y="9555163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4" name="Shape 124"/>
          <p:cNvSpPr txBox="1"/>
          <p:nvPr/>
        </p:nvSpPr>
        <p:spPr>
          <a:xfrm>
            <a:off x="4398962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777875" y="4776787"/>
            <a:ext cx="6218238" cy="4525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62000" y="1656512"/>
            <a:ext cx="8220000" cy="45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har char="●"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har char="○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har char="■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har char="●"/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○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■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●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○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■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62000" y="1656512"/>
            <a:ext cx="8220000" cy="45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har char="●"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har char="○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har char="■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har char="●"/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○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■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●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○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■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20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8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6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14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14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14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14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14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4962"/>
            <a:ext cx="4033799" cy="45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3437" y="1604962"/>
            <a:ext cx="4033799" cy="45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02" name="Shape 102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103" name="Shape 10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 rot="5400000">
            <a:off x="2309025" y="-246787"/>
            <a:ext cx="4516499" cy="8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 rot="5400000">
            <a:off x="5313375" y="2757599"/>
            <a:ext cx="4673699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x="1127050" y="777900"/>
            <a:ext cx="4673699" cy="601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01.jpg"/><Relationship Id="rId2" Type="http://schemas.openxmlformats.org/officeDocument/2006/relationships/image" Target="../media/image00.jpg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theme" Target="../theme/theme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66" name="Shape 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299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8382000" y="6172200"/>
            <a:ext cx="609599" cy="30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70" name="Shape 70"/>
          <p:cNvSpPr/>
          <p:nvPr/>
        </p:nvSpPr>
        <p:spPr>
          <a:xfrm>
            <a:off x="163513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71" name="Shape 71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33600" y="2632075"/>
            <a:ext cx="4267199" cy="42257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Shape 74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5" name="Shape 75"/>
          <p:cNvSpPr/>
          <p:nvPr/>
        </p:nvSpPr>
        <p:spPr>
          <a:xfrm>
            <a:off x="1676400" y="830262"/>
            <a:ext cx="1219199" cy="4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163513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78" name="Shape 78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9" name="Shape 79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604962"/>
            <a:ext cx="8220000" cy="45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1" name="Shape 81"/>
          <p:cNvSpPr/>
          <p:nvPr/>
        </p:nvSpPr>
        <p:spPr>
          <a:xfrm>
            <a:off x="6557963" y="6172200"/>
            <a:ext cx="25098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Duarte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Relationship Id="rId9" Type="http://schemas.openxmlformats.org/officeDocument/2006/relationships/image" Target="../media/image20.jpg"/><Relationship Id="rId5" Type="http://schemas.openxmlformats.org/officeDocument/2006/relationships/image" Target="../media/image03.png"/><Relationship Id="rId6" Type="http://schemas.openxmlformats.org/officeDocument/2006/relationships/image" Target="../media/image04.png"/><Relationship Id="rId7" Type="http://schemas.openxmlformats.org/officeDocument/2006/relationships/image" Target="../media/image23.jpg"/><Relationship Id="rId8" Type="http://schemas.openxmlformats.org/officeDocument/2006/relationships/image" Target="../media/image0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07.png"/><Relationship Id="rId7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Relationship Id="rId5" Type="http://schemas.openxmlformats.org/officeDocument/2006/relationships/image" Target="../media/image22.png"/><Relationship Id="rId6" Type="http://schemas.openxmlformats.org/officeDocument/2006/relationships/image" Target="../media/image07.png"/><Relationship Id="rId7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11.png"/><Relationship Id="rId5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100600" y="2574775"/>
            <a:ext cx="4942800" cy="1543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lang="en-US" sz="3200">
                <a:latin typeface="Verdana"/>
                <a:ea typeface="Verdana"/>
                <a:cs typeface="Verdana"/>
                <a:sym typeface="Verdana"/>
              </a:rPr>
              <a:t>Smart Hub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 </a:t>
            </a: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23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 </a:t>
            </a: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23</a:t>
            </a:r>
            <a:r>
              <a:rPr b="0" i="0" lang="en-US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2015</a:t>
            </a:r>
          </a:p>
        </p:txBody>
      </p:sp>
      <p:sp>
        <p:nvSpPr>
          <p:cNvPr id="129" name="Shape 129"/>
          <p:cNvSpPr/>
          <p:nvPr/>
        </p:nvSpPr>
        <p:spPr>
          <a:xfrm>
            <a:off x="63500" y="-893762"/>
            <a:ext cx="2466974" cy="18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63500" y="-877887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9096375" y="233362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55575" y="103188"/>
            <a:ext cx="184149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414337" y="1581150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Preliminary Design Review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2889250" y="6440487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219575" y="3768200"/>
            <a:ext cx="2034900" cy="1169699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Patrick Lowry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EE ‘16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800"/>
              <a:t>Team Manager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483300" y="3768200"/>
            <a:ext cx="2034900" cy="1169699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Chris Mitchell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EE ‘16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747025" y="3768200"/>
            <a:ext cx="2034900" cy="1169699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Sidney Saycocie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EE ‘16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7010750" y="3768200"/>
            <a:ext cx="2034900" cy="1169699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Aman Sardana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EE ‘16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725700" y="5054950"/>
            <a:ext cx="1022649" cy="87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52863" l="27157" r="53710" t="23959"/>
          <a:stretch/>
        </p:blipFill>
        <p:spPr>
          <a:xfrm>
            <a:off x="2998518" y="5045050"/>
            <a:ext cx="987007" cy="89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 b="52603" l="26318" r="53183" t="24219"/>
          <a:stretch/>
        </p:blipFill>
        <p:spPr>
          <a:xfrm>
            <a:off x="5235700" y="5045050"/>
            <a:ext cx="1057528" cy="89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6">
            <a:alphaModFix/>
          </a:blip>
          <a:srcRect b="52341" l="27630" r="53034" t="23699"/>
          <a:stretch/>
        </p:blipFill>
        <p:spPr>
          <a:xfrm>
            <a:off x="7534687" y="5034830"/>
            <a:ext cx="987000" cy="91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7">
            <a:alphaModFix/>
          </a:blip>
          <a:srcRect b="21473" l="12832" r="10000" t="10313"/>
          <a:stretch/>
        </p:blipFill>
        <p:spPr>
          <a:xfrm>
            <a:off x="451875" y="1543834"/>
            <a:ext cx="1619951" cy="190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8">
            <a:alphaModFix/>
          </a:blip>
          <a:srcRect b="0" l="0" r="35732" t="12118"/>
          <a:stretch/>
        </p:blipFill>
        <p:spPr>
          <a:xfrm>
            <a:off x="7218225" y="1544937"/>
            <a:ext cx="1619952" cy="190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9">
            <a:alphaModFix/>
          </a:blip>
          <a:srcRect b="18546" l="7370" r="8968" t="7505"/>
          <a:stretch/>
        </p:blipFill>
        <p:spPr>
          <a:xfrm>
            <a:off x="4954487" y="1573087"/>
            <a:ext cx="1619951" cy="185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10">
            <a:alphaModFix/>
          </a:blip>
          <a:srcRect b="16824" l="10392" r="7908" t="8765"/>
          <a:stretch/>
        </p:blipFill>
        <p:spPr>
          <a:xfrm>
            <a:off x="2703187" y="1573100"/>
            <a:ext cx="1619951" cy="19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8175" y="897262"/>
            <a:ext cx="3429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5212" y="2750481"/>
            <a:ext cx="4153574" cy="311516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0" y="1303725"/>
            <a:ext cx="9144000" cy="48353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 (System)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1450" y="982250"/>
            <a:ext cx="3429000" cy="257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Shape 233"/>
          <p:cNvCxnSpPr/>
          <p:nvPr/>
        </p:nvCxnSpPr>
        <p:spPr>
          <a:xfrm rot="10800000">
            <a:off x="1584850" y="2622999"/>
            <a:ext cx="897599" cy="413100"/>
          </a:xfrm>
          <a:prstGeom prst="bentConnector3">
            <a:avLst>
              <a:gd fmla="val 99485" name="adj1"/>
            </a:avLst>
          </a:prstGeom>
          <a:noFill/>
          <a:ln cap="flat" cmpd="sng" w="19050">
            <a:solidFill>
              <a:srgbClr val="6AA84F"/>
            </a:solidFill>
            <a:prstDash val="dash"/>
            <a:round/>
            <a:headEnd len="lg" w="lg" type="triangle"/>
            <a:tailEnd len="lg" w="lg" type="triangle"/>
          </a:ln>
        </p:spPr>
      </p:cxnSp>
      <p:cxnSp>
        <p:nvCxnSpPr>
          <p:cNvPr id="234" name="Shape 234"/>
          <p:cNvCxnSpPr/>
          <p:nvPr/>
        </p:nvCxnSpPr>
        <p:spPr>
          <a:xfrm flipH="1" rot="10800000">
            <a:off x="5496225" y="2750474"/>
            <a:ext cx="3152399" cy="2156400"/>
          </a:xfrm>
          <a:prstGeom prst="bentConnector3">
            <a:avLst>
              <a:gd fmla="val 99852" name="adj1"/>
            </a:avLst>
          </a:prstGeom>
          <a:noFill/>
          <a:ln cap="flat" cmpd="sng" w="19050">
            <a:solidFill>
              <a:srgbClr val="9900FF"/>
            </a:solidFill>
            <a:prstDash val="dash"/>
            <a:round/>
            <a:headEnd len="lg" w="lg" type="triangle"/>
            <a:tailEnd len="lg" w="lg" type="none"/>
          </a:ln>
        </p:spPr>
      </p:cxnSp>
      <p:cxnSp>
        <p:nvCxnSpPr>
          <p:cNvPr id="235" name="Shape 235"/>
          <p:cNvCxnSpPr/>
          <p:nvPr/>
        </p:nvCxnSpPr>
        <p:spPr>
          <a:xfrm>
            <a:off x="8833700" y="1908725"/>
            <a:ext cx="214500" cy="2099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dash"/>
            <a:round/>
            <a:headEnd len="lg" w="lg" type="triangle"/>
            <a:tailEnd len="lg" w="lg" type="none"/>
          </a:ln>
        </p:spPr>
      </p:cxnSp>
      <p:cxnSp>
        <p:nvCxnSpPr>
          <p:cNvPr id="236" name="Shape 236"/>
          <p:cNvCxnSpPr/>
          <p:nvPr/>
        </p:nvCxnSpPr>
        <p:spPr>
          <a:xfrm flipH="1">
            <a:off x="4107774" y="1910950"/>
            <a:ext cx="4938000" cy="3303900"/>
          </a:xfrm>
          <a:prstGeom prst="bentConnector3">
            <a:avLst>
              <a:gd fmla="val -181" name="adj1"/>
            </a:avLst>
          </a:prstGeom>
          <a:noFill/>
          <a:ln cap="flat" cmpd="sng" w="19050">
            <a:solidFill>
              <a:srgbClr val="00FFFF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37" name="Shape 237"/>
          <p:cNvCxnSpPr/>
          <p:nvPr/>
        </p:nvCxnSpPr>
        <p:spPr>
          <a:xfrm rot="10800000">
            <a:off x="4076999" y="5115524"/>
            <a:ext cx="900" cy="1131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238" name="Shape 238"/>
          <p:cNvSpPr txBox="1"/>
          <p:nvPr/>
        </p:nvSpPr>
        <p:spPr>
          <a:xfrm>
            <a:off x="44650" y="3829575"/>
            <a:ext cx="2169899" cy="209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Information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Ethernet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WiFi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315MHz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433MHz</a:t>
            </a:r>
          </a:p>
          <a:p>
            <a:pPr lv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IR</a:t>
            </a:r>
          </a:p>
        </p:txBody>
      </p:sp>
      <p:cxnSp>
        <p:nvCxnSpPr>
          <p:cNvPr id="239" name="Shape 239"/>
          <p:cNvCxnSpPr/>
          <p:nvPr/>
        </p:nvCxnSpPr>
        <p:spPr>
          <a:xfrm>
            <a:off x="241100" y="4308062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0" name="Shape 240"/>
          <p:cNvCxnSpPr/>
          <p:nvPr/>
        </p:nvCxnSpPr>
        <p:spPr>
          <a:xfrm>
            <a:off x="241100" y="454927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1" name="Shape 241"/>
          <p:cNvCxnSpPr/>
          <p:nvPr/>
        </p:nvCxnSpPr>
        <p:spPr>
          <a:xfrm>
            <a:off x="241100" y="48064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2" name="Shape 242"/>
          <p:cNvCxnSpPr/>
          <p:nvPr/>
        </p:nvCxnSpPr>
        <p:spPr>
          <a:xfrm>
            <a:off x="241100" y="50355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43" name="Shape 243"/>
          <p:cNvCxnSpPr/>
          <p:nvPr/>
        </p:nvCxnSpPr>
        <p:spPr>
          <a:xfrm>
            <a:off x="241100" y="554167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44" name="Shape 244"/>
          <p:cNvCxnSpPr/>
          <p:nvPr/>
        </p:nvCxnSpPr>
        <p:spPr>
          <a:xfrm>
            <a:off x="241100" y="5278050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45" name="Shape 245"/>
          <p:cNvCxnSpPr/>
          <p:nvPr/>
        </p:nvCxnSpPr>
        <p:spPr>
          <a:xfrm flipH="1" rot="-5400000">
            <a:off x="4304149" y="2826250"/>
            <a:ext cx="2948400" cy="1197599"/>
          </a:xfrm>
          <a:prstGeom prst="bentConnector3">
            <a:avLst>
              <a:gd fmla="val 136" name="adj1"/>
            </a:avLst>
          </a:prstGeom>
          <a:noFill/>
          <a:ln cap="flat" cmpd="sng" w="19050">
            <a:solidFill>
              <a:srgbClr val="9900FF"/>
            </a:solidFill>
            <a:prstDash val="dash"/>
            <a:round/>
            <a:headEnd len="lg" w="lg" type="none"/>
            <a:tailEnd len="lg" w="lg" type="none"/>
          </a:ln>
        </p:spPr>
      </p:cxnSp>
      <p:pic>
        <p:nvPicPr>
          <p:cNvPr id="246" name="Shape 246"/>
          <p:cNvPicPr preferRelativeResize="0"/>
          <p:nvPr/>
        </p:nvPicPr>
        <p:blipFill rotWithShape="1">
          <a:blip r:embed="rId6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6929425" y="3902620"/>
            <a:ext cx="1113599" cy="810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Window AC Unit</a:t>
            </a:r>
          </a:p>
        </p:txBody>
      </p:sp>
      <p:cxnSp>
        <p:nvCxnSpPr>
          <p:cNvPr id="248" name="Shape 248"/>
          <p:cNvCxnSpPr/>
          <p:nvPr/>
        </p:nvCxnSpPr>
        <p:spPr>
          <a:xfrm flipH="1">
            <a:off x="4570650" y="5829500"/>
            <a:ext cx="299" cy="127199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49" name="Shape 249"/>
          <p:cNvCxnSpPr>
            <a:endCxn id="247" idx="2"/>
          </p:cNvCxnSpPr>
          <p:nvPr/>
        </p:nvCxnSpPr>
        <p:spPr>
          <a:xfrm flipH="1" rot="10800000">
            <a:off x="4574725" y="4713520"/>
            <a:ext cx="2911500" cy="1219200"/>
          </a:xfrm>
          <a:prstGeom prst="bentConnector2">
            <a:avLst/>
          </a:prstGeom>
          <a:noFill/>
          <a:ln cap="flat" cmpd="sng" w="19050">
            <a:solidFill>
              <a:srgbClr val="85200C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50" name="Shape 250"/>
          <p:cNvCxnSpPr/>
          <p:nvPr/>
        </p:nvCxnSpPr>
        <p:spPr>
          <a:xfrm>
            <a:off x="241100" y="57942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dash"/>
            <a:round/>
            <a:headEnd len="lg" w="lg" type="none"/>
            <a:tailEnd len="lg" w="lg" type="triangle"/>
          </a:ln>
        </p:spPr>
      </p:cxnSp>
      <p:pic>
        <p:nvPicPr>
          <p:cNvPr id="251" name="Shape 2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6825" y="1023437"/>
            <a:ext cx="3092584" cy="23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 (Hub)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75875" y="17278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0" y="1244175"/>
            <a:ext cx="9144000" cy="4835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201050" y="4375075"/>
            <a:ext cx="2169899" cy="1133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Information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Ethernet</a:t>
            </a:r>
          </a:p>
        </p:txBody>
      </p:sp>
      <p:cxnSp>
        <p:nvCxnSpPr>
          <p:cNvPr id="261" name="Shape 261"/>
          <p:cNvCxnSpPr/>
          <p:nvPr/>
        </p:nvCxnSpPr>
        <p:spPr>
          <a:xfrm>
            <a:off x="273150" y="48729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2" name="Shape 262"/>
          <p:cNvCxnSpPr/>
          <p:nvPr/>
        </p:nvCxnSpPr>
        <p:spPr>
          <a:xfrm>
            <a:off x="273150" y="511407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3" name="Shape 263"/>
          <p:cNvCxnSpPr/>
          <p:nvPr/>
        </p:nvCxnSpPr>
        <p:spPr>
          <a:xfrm>
            <a:off x="273150" y="53552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399" y="1244175"/>
            <a:ext cx="6447208" cy="483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 (cont.)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80475" y="1656512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73" name="Shape 273"/>
          <p:cNvSpPr/>
          <p:nvPr/>
        </p:nvSpPr>
        <p:spPr>
          <a:xfrm>
            <a:off x="0" y="1244175"/>
            <a:ext cx="9144000" cy="4835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75" y="93175"/>
            <a:ext cx="8220000" cy="61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380475" y="4765025"/>
            <a:ext cx="2169899" cy="9071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Information</a:t>
            </a:r>
          </a:p>
        </p:txBody>
      </p:sp>
      <p:cxnSp>
        <p:nvCxnSpPr>
          <p:cNvPr id="276" name="Shape 276"/>
          <p:cNvCxnSpPr/>
          <p:nvPr/>
        </p:nvCxnSpPr>
        <p:spPr>
          <a:xfrm>
            <a:off x="529525" y="524147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77" name="Shape 277"/>
          <p:cNvCxnSpPr/>
          <p:nvPr/>
        </p:nvCxnSpPr>
        <p:spPr>
          <a:xfrm>
            <a:off x="529525" y="5470600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 b="52863" l="27157" r="53710" t="23959"/>
          <a:stretch/>
        </p:blipFill>
        <p:spPr>
          <a:xfrm>
            <a:off x="8520650" y="5523073"/>
            <a:ext cx="623349" cy="5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 (cont.)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62000" y="1656512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86" name="Shape 286"/>
          <p:cNvSpPr/>
          <p:nvPr/>
        </p:nvSpPr>
        <p:spPr>
          <a:xfrm>
            <a:off x="0" y="1244175"/>
            <a:ext cx="9144000" cy="4835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462000" y="4958100"/>
            <a:ext cx="2169899" cy="71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</p:txBody>
      </p:sp>
      <p:cxnSp>
        <p:nvCxnSpPr>
          <p:cNvPr id="288" name="Shape 288"/>
          <p:cNvCxnSpPr/>
          <p:nvPr/>
        </p:nvCxnSpPr>
        <p:spPr>
          <a:xfrm>
            <a:off x="689750" y="5465800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8498625" y="5495000"/>
            <a:ext cx="645374" cy="5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577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 (cont.)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18550" y="4407825"/>
            <a:ext cx="2238899" cy="10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 Information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8" name="Shape 298"/>
          <p:cNvCxnSpPr/>
          <p:nvPr/>
        </p:nvCxnSpPr>
        <p:spPr>
          <a:xfrm>
            <a:off x="416725" y="4865000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9" name="Shape 299"/>
          <p:cNvCxnSpPr/>
          <p:nvPr/>
        </p:nvCxnSpPr>
        <p:spPr>
          <a:xfrm>
            <a:off x="416725" y="51491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52603" l="26318" r="53183" t="24219"/>
          <a:stretch/>
        </p:blipFill>
        <p:spPr>
          <a:xfrm>
            <a:off x="8488425" y="5538725"/>
            <a:ext cx="655574" cy="5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725" y="89297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1147800" y="45435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453000" y="4694800"/>
            <a:ext cx="1625699" cy="993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/>
              <a:t>Raspbian OS</a:t>
            </a:r>
          </a:p>
        </p:txBody>
      </p:sp>
      <p:sp>
        <p:nvSpPr>
          <p:cNvPr id="309" name="Shape 309"/>
          <p:cNvSpPr/>
          <p:nvPr/>
        </p:nvSpPr>
        <p:spPr>
          <a:xfrm>
            <a:off x="453000" y="3432325"/>
            <a:ext cx="1625699" cy="833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/>
              <a:t>Apache</a:t>
            </a:r>
          </a:p>
        </p:txBody>
      </p:sp>
      <p:sp>
        <p:nvSpPr>
          <p:cNvPr id="310" name="Shape 310"/>
          <p:cNvSpPr/>
          <p:nvPr/>
        </p:nvSpPr>
        <p:spPr>
          <a:xfrm>
            <a:off x="126000" y="2009337"/>
            <a:ext cx="2279699" cy="9936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/>
              <a:t>Python Scripts (autorun w/ crontab)</a:t>
            </a:r>
          </a:p>
        </p:txBody>
      </p:sp>
      <p:sp>
        <p:nvSpPr>
          <p:cNvPr id="311" name="Shape 311"/>
          <p:cNvSpPr/>
          <p:nvPr/>
        </p:nvSpPr>
        <p:spPr>
          <a:xfrm>
            <a:off x="993450" y="3002937"/>
            <a:ext cx="544800" cy="49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993450" y="4198012"/>
            <a:ext cx="544800" cy="49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372900" y="1474150"/>
            <a:ext cx="16256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Smart Hub</a:t>
            </a:r>
          </a:p>
        </p:txBody>
      </p:sp>
      <p:sp>
        <p:nvSpPr>
          <p:cNvPr id="314" name="Shape 314"/>
          <p:cNvSpPr/>
          <p:nvPr/>
        </p:nvSpPr>
        <p:spPr>
          <a:xfrm>
            <a:off x="6915750" y="3556300"/>
            <a:ext cx="1625699" cy="8331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Arduino IDE</a:t>
            </a:r>
          </a:p>
        </p:txBody>
      </p:sp>
      <p:sp>
        <p:nvSpPr>
          <p:cNvPr id="315" name="Shape 315"/>
          <p:cNvSpPr/>
          <p:nvPr/>
        </p:nvSpPr>
        <p:spPr>
          <a:xfrm>
            <a:off x="6915750" y="2261762"/>
            <a:ext cx="1625699" cy="8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Manchester Code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915750" y="1474150"/>
            <a:ext cx="16256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ATtiny85</a:t>
            </a:r>
          </a:p>
        </p:txBody>
      </p:sp>
      <p:sp>
        <p:nvSpPr>
          <p:cNvPr id="317" name="Shape 317"/>
          <p:cNvSpPr/>
          <p:nvPr/>
        </p:nvSpPr>
        <p:spPr>
          <a:xfrm>
            <a:off x="7456200" y="3059487"/>
            <a:ext cx="544800" cy="49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3714750" y="1378000"/>
            <a:ext cx="1714500" cy="68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Command Hierarchy</a:t>
            </a:r>
          </a:p>
        </p:txBody>
      </p:sp>
      <p:sp>
        <p:nvSpPr>
          <p:cNvPr id="319" name="Shape 319"/>
          <p:cNvSpPr/>
          <p:nvPr/>
        </p:nvSpPr>
        <p:spPr>
          <a:xfrm>
            <a:off x="3890400" y="4198025"/>
            <a:ext cx="1363200" cy="8331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/>
              <a:t>Automatic Settings</a:t>
            </a:r>
          </a:p>
        </p:txBody>
      </p:sp>
      <p:sp>
        <p:nvSpPr>
          <p:cNvPr id="320" name="Shape 320"/>
          <p:cNvSpPr/>
          <p:nvPr/>
        </p:nvSpPr>
        <p:spPr>
          <a:xfrm>
            <a:off x="4820312" y="2871387"/>
            <a:ext cx="1506299" cy="873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/>
              <a:t>Jasper</a:t>
            </a:r>
          </a:p>
        </p:txBody>
      </p:sp>
      <p:sp>
        <p:nvSpPr>
          <p:cNvPr id="321" name="Shape 321"/>
          <p:cNvSpPr/>
          <p:nvPr/>
        </p:nvSpPr>
        <p:spPr>
          <a:xfrm>
            <a:off x="2866837" y="2871387"/>
            <a:ext cx="1625699" cy="8730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/>
              <a:t>Web Server</a:t>
            </a:r>
          </a:p>
        </p:txBody>
      </p:sp>
      <p:sp>
        <p:nvSpPr>
          <p:cNvPr id="322" name="Shape 322"/>
          <p:cNvSpPr/>
          <p:nvPr/>
        </p:nvSpPr>
        <p:spPr>
          <a:xfrm>
            <a:off x="3810875" y="3724450"/>
            <a:ext cx="544800" cy="49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4820325" y="3724437"/>
            <a:ext cx="544800" cy="49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Societal Impact and Significance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0" y="1245825"/>
            <a:ext cx="9144000" cy="4848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None/>
            </a:pPr>
            <a:r>
              <a:rPr lang="en-US"/>
              <a:t>Smart Hub will greatly account for people with disabilities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Jasper will enable seamless control of devices for people with physical disabilities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Password protected web server will allow authorized users to monitor status of home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It will make lighting and AC systems more efficient -- Energy saving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Enables users to turn off their high power consumption devices from anywhere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Can adjust settings automatically, even if user is away</a:t>
            </a:r>
          </a:p>
          <a:p>
            <a:pPr lvl="0" marL="0" rtl="0">
              <a:spcBef>
                <a:spcPts val="0"/>
              </a:spcBef>
              <a:buNone/>
            </a:pPr>
            <a:r>
              <a:rPr lang="en-US"/>
              <a:t>Extremely user-friendly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-US" sz="1800"/>
              <a:t>Easy setup process, simple web server UI, basic voice commands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8498625" y="5495000"/>
            <a:ext cx="645374" cy="5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Alternatives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0" y="1304000"/>
            <a:ext cx="8746200" cy="451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- Exclusively wifi (more expensive)</a:t>
            </a: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- Bluetooth (limited range)</a:t>
            </a: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	-Peripherals powered by batteries</a:t>
            </a:r>
          </a:p>
          <a:p>
            <a:pPr indent="45720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- Pre-designed and pre-coded RF chips</a:t>
            </a:r>
          </a:p>
          <a:p>
            <a:pPr indent="0" lvl="0" marL="18288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- Buying more retail devices (Philips Hue,  Nest)</a:t>
            </a:r>
          </a:p>
          <a:p>
            <a:pPr indent="0" lvl="0" marL="18288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- Android app rather than basic web server</a:t>
            </a:r>
          </a:p>
          <a:p>
            <a:pPr indent="457200" lvl="0" marL="1371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- Wearable device (e.g. Fitbit, smartwatch)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 b="52863" l="27157" r="53710" t="23959"/>
          <a:stretch/>
        </p:blipFill>
        <p:spPr>
          <a:xfrm>
            <a:off x="8520650" y="5523073"/>
            <a:ext cx="623349" cy="5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Additional Ideas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462000" y="13200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/>
              <a:t>Peripherals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 sz="1800"/>
              <a:t>Refined light controls:</a:t>
            </a:r>
          </a:p>
          <a:p>
            <a:pPr indent="0" lvl="0" marL="1371600" rtl="0">
              <a:spcBef>
                <a:spcPts val="0"/>
              </a:spcBef>
              <a:buNone/>
            </a:pPr>
            <a:r>
              <a:rPr lang="en-US" sz="1800"/>
              <a:t>- RGB LED’s, dimmable, change color temperature</a:t>
            </a:r>
          </a:p>
          <a:p>
            <a:pPr indent="0" lvl="0" marL="1371600" rtl="0">
              <a:spcBef>
                <a:spcPts val="0"/>
              </a:spcBef>
              <a:buNone/>
            </a:pPr>
            <a:r>
              <a:rPr lang="en-US" sz="1800"/>
              <a:t>Motion sensors: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Turn lights on/off when leaving or entering room (or house)</a:t>
            </a:r>
          </a:p>
          <a:p>
            <a:pPr indent="457200" lvl="0" marL="1371600" rtl="0">
              <a:spcBef>
                <a:spcPts val="0"/>
              </a:spcBef>
              <a:buNone/>
            </a:pPr>
            <a:r>
              <a:rPr b="1" lang="en-US"/>
              <a:t>Code</a:t>
            </a:r>
          </a:p>
          <a:p>
            <a:pPr indent="457200" lvl="0" marL="1371600" rtl="0">
              <a:spcBef>
                <a:spcPts val="0"/>
              </a:spcBef>
              <a:buNone/>
            </a:pPr>
            <a:r>
              <a:rPr lang="en-US" sz="1800"/>
              <a:t>-</a:t>
            </a:r>
            <a:r>
              <a:rPr lang="en-US"/>
              <a:t> </a:t>
            </a:r>
            <a:r>
              <a:rPr lang="en-US" sz="1800"/>
              <a:t>Window shades can be adjusted to varying levels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Turn off AC after leaving house, turn on automatically before returning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52863" l="27157" r="53710" t="23959"/>
          <a:stretch/>
        </p:blipFill>
        <p:spPr>
          <a:xfrm>
            <a:off x="8520650" y="5523073"/>
            <a:ext cx="623349" cy="5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420625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MDR Deliverables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526100" y="14802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None/>
            </a:pPr>
            <a:r>
              <a:rPr lang="en-US"/>
              <a:t>A fully assembled, enclosed hub capable of: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/>
              <a:t>Interacting with a Wemo light bulb</a:t>
            </a:r>
          </a:p>
          <a:p>
            <a:pPr indent="-381000" lvl="2" marL="1371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/>
              <a:t>Performing and responding to basic voice commands using Jasper</a:t>
            </a:r>
          </a:p>
          <a:p>
            <a:pPr indent="-381000" lvl="1" marL="18288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/>
              <a:t>Reporting indoor temperature from probe</a:t>
            </a:r>
          </a:p>
          <a:p>
            <a:pPr indent="-381000" lvl="1" marL="18288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/>
              <a:t>Able to remotely manage window shade controller</a:t>
            </a:r>
          </a:p>
          <a:p>
            <a:pPr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 b="52603" l="26318" r="53183" t="24219"/>
          <a:stretch/>
        </p:blipFill>
        <p:spPr>
          <a:xfrm>
            <a:off x="8488425" y="5538725"/>
            <a:ext cx="655574" cy="5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Inception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61987" y="12927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The past decade has seen a massive increase in home appliance complexity. This implies:</a:t>
            </a:r>
          </a:p>
          <a:p>
            <a:pPr indent="-457200" lvl="0" marL="9144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- Increased global power consumption, greater energy costs.</a:t>
            </a:r>
          </a:p>
          <a:p>
            <a:pPr indent="-457200" lvl="0" marL="13716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- Confusion amongst new users who may be unfamiliar with the operation of a device</a:t>
            </a:r>
          </a:p>
          <a:p>
            <a:pPr indent="0" lvl="0" marL="18288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- Isolation of potential customers with some sort of disability</a:t>
            </a:r>
          </a:p>
          <a:p>
            <a:pPr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45720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200" y="4037575"/>
            <a:ext cx="4265600" cy="20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52341" l="27630" r="53034" t="23699"/>
          <a:stretch/>
        </p:blipFill>
        <p:spPr>
          <a:xfrm>
            <a:off x="8498625" y="5495000"/>
            <a:ext cx="645374" cy="5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78500" y="16326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type="title"/>
          </p:nvPr>
        </p:nvSpPr>
        <p:spPr>
          <a:xfrm>
            <a:off x="12119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526100" y="14802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b="52603" l="26318" r="53183" t="24219"/>
          <a:stretch/>
        </p:blipFill>
        <p:spPr>
          <a:xfrm>
            <a:off x="7799725" y="5538737"/>
            <a:ext cx="655574" cy="5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 b="52863" l="27157" r="53710" t="23959"/>
          <a:stretch/>
        </p:blipFill>
        <p:spPr>
          <a:xfrm>
            <a:off x="7118175" y="5533523"/>
            <a:ext cx="623349" cy="5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3650" y="2090737"/>
            <a:ext cx="407670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6">
            <a:alphaModFix/>
          </a:blip>
          <a:srcRect b="53905" l="27157" r="53710" t="24219"/>
          <a:stretch/>
        </p:blipFill>
        <p:spPr>
          <a:xfrm>
            <a:off x="6457400" y="5558337"/>
            <a:ext cx="602575" cy="51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7">
            <a:alphaModFix/>
          </a:blip>
          <a:srcRect b="50403" l="27630" r="53034" t="25637"/>
          <a:stretch/>
        </p:blipFill>
        <p:spPr>
          <a:xfrm>
            <a:off x="8513500" y="5558350"/>
            <a:ext cx="645374" cy="5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38275" y="1656512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Appliance operation can be easily optimized to suit a resident’s needs and lifestyle.</a:t>
            </a:r>
          </a:p>
          <a:p>
            <a:pPr indent="-457200" lvl="0" marL="914400" rtl="0">
              <a:spcBef>
                <a:spcPts val="0"/>
              </a:spcBef>
              <a:buNone/>
            </a:pPr>
            <a:r>
              <a:rPr lang="en-US" sz="1800"/>
              <a:t>- More responsive and dynamic based on external environment</a:t>
            </a:r>
          </a:p>
          <a:p>
            <a:pPr indent="0" lvl="0" marL="1371600" rtl="0">
              <a:spcBef>
                <a:spcPts val="0"/>
              </a:spcBef>
              <a:buNone/>
            </a:pPr>
            <a:r>
              <a:rPr lang="en-US" sz="1800"/>
              <a:t>- One that doesn’t rely on a complex control system-- multiple remotes </a:t>
            </a:r>
          </a:p>
          <a:p>
            <a:pPr indent="457200" lvl="0" marL="1371600" rtl="0">
              <a:spcBef>
                <a:spcPts val="0"/>
              </a:spcBef>
              <a:buNone/>
            </a:pPr>
            <a:r>
              <a:rPr lang="en-US" sz="1800"/>
              <a:t>- Should be easy to set up</a:t>
            </a:r>
          </a:p>
          <a:p>
            <a:pPr indent="457200" lvl="0" marL="1371600" rtl="0">
              <a:spcBef>
                <a:spcPts val="0"/>
              </a:spcBef>
              <a:buNone/>
            </a:pPr>
            <a:r>
              <a:rPr lang="en-US" sz="1800"/>
              <a:t>- Should improve quality of life</a:t>
            </a:r>
          </a:p>
          <a:p>
            <a:pPr lvl="0" mar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8498625" y="5495000"/>
            <a:ext cx="645374" cy="5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1147800" y="57865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solution: Smart Hub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23875" y="15215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None/>
            </a:pPr>
            <a:r>
              <a:rPr lang="en-US"/>
              <a:t>A device that is always listening, always working with your appliances to provide a better living experience. It collects data from:</a:t>
            </a:r>
          </a:p>
          <a:p>
            <a:pPr indent="-342900" lvl="0" marL="1371600" rtl="0">
              <a:spcBef>
                <a:spcPts val="0"/>
              </a:spcBef>
              <a:buSzPct val="100000"/>
            </a:pPr>
            <a:r>
              <a:rPr lang="en-US" sz="1800"/>
              <a:t>The user: Voice and web controlled commands to operate your appliances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The internet: Tracks weather forecasts, sunrise and sunset times, modulates light sources and temperature control </a:t>
            </a:r>
            <a:r>
              <a:rPr lang="en-US"/>
              <a:t> 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52603" l="26318" r="53183" t="24219"/>
          <a:stretch/>
        </p:blipFill>
        <p:spPr>
          <a:xfrm>
            <a:off x="8488425" y="5538725"/>
            <a:ext cx="655574" cy="5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(Hub)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62000" y="11707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/>
              <a:t>Wireless Communication</a:t>
            </a:r>
          </a:p>
          <a:p>
            <a:pPr indent="-342900" lvl="0" marL="800100" rtl="0">
              <a:spcBef>
                <a:spcPts val="0"/>
              </a:spcBef>
              <a:buNone/>
            </a:pPr>
            <a:r>
              <a:rPr lang="en-US" sz="1800"/>
              <a:t>- Internet: Wifi (using wireless router and ethernet)</a:t>
            </a:r>
          </a:p>
          <a:p>
            <a:pPr indent="-342900" lvl="0" marL="800100" rtl="0">
              <a:spcBef>
                <a:spcPts val="0"/>
              </a:spcBef>
              <a:buNone/>
            </a:pPr>
            <a:r>
              <a:rPr lang="en-US" sz="1800"/>
              <a:t>	- Must be able to control a retail smart device (Belkin WeMo)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rPr lang="en-US" sz="1800"/>
              <a:t>  - RF Peripheral Control: 315MHz and 433MHz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/>
              <a:t>			- Must be able to control AC window unit with IR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Minimum range of RF: 20m (including through   cinderblock)</a:t>
            </a:r>
          </a:p>
          <a:p>
            <a:pPr indent="457200" lvl="0" marL="914400" rtl="0">
              <a:spcBef>
                <a:spcPts val="0"/>
              </a:spcBef>
              <a:buNone/>
            </a:pPr>
            <a:r>
              <a:rPr b="1" lang="en-US" sz="1800"/>
              <a:t>   Voice Control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/>
              <a:t>				- Jasper (open source voice control platform)</a:t>
            </a:r>
          </a:p>
          <a:p>
            <a:pPr indent="-342900" lvl="0" marL="2171700" rtl="0">
              <a:spcBef>
                <a:spcPts val="0"/>
              </a:spcBef>
              <a:buNone/>
            </a:pPr>
            <a:r>
              <a:rPr lang="en-US" sz="1800"/>
              <a:t>- Built-In Microphone and Speakers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Confidence of Jasper (when to ask for confirmation)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462000" y="123988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Basic Operation and Design</a:t>
            </a:r>
          </a:p>
          <a:p>
            <a:pPr indent="-342900" lvl="0" marL="80010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- Controlled by Raspberry Pi 2</a:t>
            </a:r>
          </a:p>
          <a:p>
            <a:pPr indent="-412750" lvl="0" marL="12573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Operates at 12VDC (RP2 can supply 5V and 3.3V)</a:t>
            </a:r>
          </a:p>
          <a:p>
            <a:pPr indent="-342900" lvl="0" marL="171450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- Uses Raspbian OS with autorun Python scripts</a:t>
            </a:r>
          </a:p>
          <a:p>
            <a:pPr indent="387350" lvl="0" marL="13716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Provides web server for remote control of devices </a:t>
            </a:r>
          </a:p>
          <a:p>
            <a:pPr indent="387350" lvl="0" marL="182880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Sleek, unobtrusive design</a:t>
            </a:r>
          </a:p>
        </p:txBody>
      </p:sp>
      <p:sp>
        <p:nvSpPr>
          <p:cNvPr id="193" name="Shape 193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(Hub cont.)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812" y="4285075"/>
            <a:ext cx="4021850" cy="164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8775" y="4119123"/>
            <a:ext cx="1435075" cy="181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(Blinds)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62000" y="1170751"/>
            <a:ext cx="8220000" cy="50081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 sz="1800"/>
              <a:t>Communication 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 sz="1800"/>
              <a:t>- 315MHz RF Receiving and 433MHz Transmitting Antennas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b="1" lang="en-US" sz="1800"/>
              <a:t>Basic Operation and Design</a:t>
            </a:r>
          </a:p>
          <a:p>
            <a:pPr indent="457200" lvl="0" marL="914400" rtl="0">
              <a:spcBef>
                <a:spcPts val="0"/>
              </a:spcBef>
              <a:buNone/>
            </a:pPr>
            <a:r>
              <a:rPr lang="en-US" sz="1800"/>
              <a:t>- Open and close commands (8-bit RF signal)</a:t>
            </a:r>
          </a:p>
          <a:p>
            <a:pPr indent="457200" lvl="0" marL="914400" rtl="0">
              <a:spcBef>
                <a:spcPts val="0"/>
              </a:spcBef>
              <a:buNone/>
            </a:pPr>
            <a:r>
              <a:rPr lang="en-US" sz="1800"/>
              <a:t>	- &lt;5sec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 sz="1800"/>
              <a:t>		- Must use ATtiny85 microcontroller (8KB)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Must use Arduino IDE and Manchester code for      RF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Must operate at 12VDC for motor and driver, 3-5V              for ATtiny85 and RF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Motor must have enough torque for roller blinds  (~26-30Ncm)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25" y="3628100"/>
            <a:ext cx="1956875" cy="24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52863" l="27157" r="53710" t="23959"/>
          <a:stretch/>
        </p:blipFill>
        <p:spPr>
          <a:xfrm>
            <a:off x="8520650" y="5510523"/>
            <a:ext cx="623349" cy="5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400" y="2567925"/>
            <a:ext cx="4573775" cy="343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(WeMo)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62000" y="1656512"/>
            <a:ext cx="8220000" cy="45164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/>
              <a:t>Response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	-  &lt;1sec from RP2 command</a:t>
            </a:r>
          </a:p>
          <a:p>
            <a:pPr indent="-342900" lvl="0" marL="1257300" rtl="0">
              <a:spcBef>
                <a:spcPts val="0"/>
              </a:spcBef>
              <a:buNone/>
            </a:pPr>
            <a:r>
              <a:rPr b="1" lang="en-US" sz="1800"/>
              <a:t>Communication </a:t>
            </a:r>
          </a:p>
          <a:p>
            <a:pPr indent="-342900" lvl="0" marL="1714500" rtl="0">
              <a:spcBef>
                <a:spcPts val="0"/>
              </a:spcBef>
              <a:buNone/>
            </a:pPr>
            <a:r>
              <a:rPr lang="en-US" sz="1800"/>
              <a:t>- WiFi (using MAC address of device)</a:t>
            </a:r>
          </a:p>
          <a:p>
            <a:pPr indent="-342900" lvl="0" marL="1714500" rtl="0">
              <a:spcBef>
                <a:spcPts val="0"/>
              </a:spcBef>
              <a:buNone/>
            </a:pPr>
            <a:r>
              <a:rPr lang="en-US" sz="1800"/>
              <a:t>	</a:t>
            </a:r>
            <a:r>
              <a:rPr b="1" lang="en-US" sz="1800"/>
              <a:t>Basic Operation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 sz="1800"/>
              <a:t> 		- On and off commands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- 110VAC (15A/1800W max)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Controllable from web server and                     Jasper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52341" l="27630" r="53034" t="23699"/>
          <a:stretch/>
        </p:blipFill>
        <p:spPr>
          <a:xfrm>
            <a:off x="8498625" y="5495000"/>
            <a:ext cx="645374" cy="5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(Temp. Probe)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62000" y="1388612"/>
            <a:ext cx="8220000" cy="45164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Report Time</a:t>
            </a:r>
          </a:p>
          <a:p>
            <a:pPr indent="-412750" lvl="0" marL="8001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User determined (via web server or Jasper)</a:t>
            </a:r>
          </a:p>
          <a:p>
            <a:pPr indent="-412750" lvl="0" marL="8001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- Or, 1 sample recorded and sent per minute (automatic setting)</a:t>
            </a:r>
          </a:p>
          <a:p>
            <a:pPr indent="-412750" lvl="0" marL="17145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Communication</a:t>
            </a:r>
          </a:p>
          <a:p>
            <a:pPr indent="-69850" lvl="0" marL="13716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- 433MHz RF transmitting antenna</a:t>
            </a:r>
          </a:p>
          <a:p>
            <a:pPr indent="457200" lvl="0" marL="1371600" rtl="0">
              <a:spcBef>
                <a:spcPts val="0"/>
              </a:spcBef>
              <a:buNone/>
            </a:pPr>
            <a:r>
              <a:rPr lang="en-US" sz="1800"/>
              <a:t>- Send temperature and humidity (16-bit)</a:t>
            </a:r>
          </a:p>
          <a:p>
            <a:pPr indent="457200" lvl="0" marL="1371600" rtl="0">
              <a:spcBef>
                <a:spcPts val="0"/>
              </a:spcBef>
              <a:buNone/>
            </a:pPr>
            <a:r>
              <a:rPr b="1" lang="en-US" sz="1800"/>
              <a:t>Basic Operation and Design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Monitors indoor temperature and humidity for AC control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rPr lang="en-US" sz="1800"/>
              <a:t>- Must use ATtiny85 microcontroller and DHT11 temperature/humidity sensor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52603" l="26318" r="53183" t="24219"/>
          <a:stretch/>
        </p:blipFill>
        <p:spPr>
          <a:xfrm>
            <a:off x="8488425" y="5538725"/>
            <a:ext cx="655574" cy="5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